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65" r:id="rId2"/>
    <p:sldId id="295" r:id="rId3"/>
    <p:sldId id="332" r:id="rId4"/>
    <p:sldId id="312" r:id="rId5"/>
    <p:sldId id="339" r:id="rId6"/>
    <p:sldId id="324" r:id="rId7"/>
    <p:sldId id="341" r:id="rId8"/>
    <p:sldId id="342" r:id="rId9"/>
    <p:sldId id="338" r:id="rId10"/>
    <p:sldId id="331" r:id="rId11"/>
    <p:sldId id="320" r:id="rId12"/>
    <p:sldId id="305" r:id="rId13"/>
    <p:sldId id="335" r:id="rId14"/>
    <p:sldId id="336" r:id="rId15"/>
    <p:sldId id="337" r:id="rId16"/>
    <p:sldId id="261" r:id="rId17"/>
    <p:sldId id="289" r:id="rId18"/>
    <p:sldId id="309" r:id="rId19"/>
    <p:sldId id="344" r:id="rId20"/>
    <p:sldId id="333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1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050"/>
    <a:srgbClr val="0F518E"/>
    <a:srgbClr val="6BC0FF"/>
    <a:srgbClr val="009900"/>
    <a:srgbClr val="7030A0"/>
    <a:srgbClr val="00B050"/>
    <a:srgbClr val="FFC000"/>
    <a:srgbClr val="396E9A"/>
    <a:srgbClr val="90CBDD"/>
    <a:srgbClr val="FFFFF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7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210" y="2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1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lol70WbRs2c&amp;t=347s" TargetMode="External"/><Relationship Id="rId3" Type="http://schemas.openxmlformats.org/officeDocument/2006/relationships/hyperlink" Target="https://from2015.tistory.com/1025" TargetMode="External"/><Relationship Id="rId7" Type="http://schemas.openxmlformats.org/officeDocument/2006/relationships/hyperlink" Target="https://blog.hybrid3d.dev/2019-11-15-raytracing-pathtracing-denoising" TargetMode="External"/><Relationship Id="rId2" Type="http://schemas.openxmlformats.org/officeDocument/2006/relationships/hyperlink" Target="https://www.youtube.com/watch?v=Vx2X-p3uM6A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creazier.tistory.com/m/15309858" TargetMode="External"/><Relationship Id="rId5" Type="http://schemas.openxmlformats.org/officeDocument/2006/relationships/hyperlink" Target="https://www.youtube.com/watch?v=Cj8kp11kQUA" TargetMode="External"/><Relationship Id="rId10" Type="http://schemas.openxmlformats.org/officeDocument/2006/relationships/hyperlink" Target="https://dpg.danawa.com/bbs/view?boardSeq=244&amp;listSeq=4044271&amp;past=Y" TargetMode="External"/><Relationship Id="rId4" Type="http://schemas.openxmlformats.org/officeDocument/2006/relationships/hyperlink" Target="https://www.youtube.com/watch?v=8R1XFU8ecEM" TargetMode="External"/><Relationship Id="rId9" Type="http://schemas.openxmlformats.org/officeDocument/2006/relationships/hyperlink" Target="https://www.youtube.com/watch?v=XIuvo6OOzJg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j-ea"/>
                <a:ea typeface="+mj-ea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614FA885-8115-B198-757B-6ECAB817BA42}"/>
              </a:ext>
            </a:extLst>
          </p:cNvPr>
          <p:cNvSpPr txBox="1"/>
          <p:nvPr/>
        </p:nvSpPr>
        <p:spPr>
          <a:xfrm>
            <a:off x="9310627" y="5612243"/>
            <a:ext cx="260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8F88F5B-B934-0EC9-38BA-CA0AB728791C}"/>
              </a:ext>
            </a:extLst>
          </p:cNvPr>
          <p:cNvSpPr/>
          <p:nvPr/>
        </p:nvSpPr>
        <p:spPr>
          <a:xfrm>
            <a:off x="279378" y="5324400"/>
            <a:ext cx="2149813" cy="1303506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6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ADE43F-66F4-0C91-35C9-6422F381A817}"/>
              </a:ext>
            </a:extLst>
          </p:cNvPr>
          <p:cNvSpPr txBox="1"/>
          <p:nvPr/>
        </p:nvSpPr>
        <p:spPr>
          <a:xfrm>
            <a:off x="259336" y="4918408"/>
            <a:ext cx="2189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>
                <a:solidFill>
                  <a:schemeClr val="accent6"/>
                </a:solidFill>
                <a:latin typeface="+mj-ea"/>
                <a:ea typeface="+mj-ea"/>
              </a:rPr>
              <a:t>Professor.</a:t>
            </a:r>
            <a:r>
              <a:rPr lang="ko-KR" altLang="en-US" sz="2000">
                <a:solidFill>
                  <a:schemeClr val="accent6"/>
                </a:solidFill>
                <a:latin typeface="+mj-ea"/>
                <a:ea typeface="+mj-ea"/>
              </a:rPr>
              <a:t>정내훈</a:t>
            </a:r>
            <a:endParaRPr lang="ko-KR" altLang="en-US" sz="20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22AF335-4439-FC78-2C1E-61769F371ACA}"/>
              </a:ext>
            </a:extLst>
          </p:cNvPr>
          <p:cNvSpPr txBox="1"/>
          <p:nvPr/>
        </p:nvSpPr>
        <p:spPr>
          <a:xfrm>
            <a:off x="660400" y="1582340"/>
            <a:ext cx="5107892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Microsoft Windows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DirectX 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Visual Studio 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Unity 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LUA 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3DS MAX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FMOD 2.02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IOCP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D1D02A-1759-C686-0368-79F28D7935C7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환경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39EE1-45AC-EA9E-F710-E75D2CA0A44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10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99FD7A6E-56D1-1EB3-2EE7-0870FF1B42B4}"/>
              </a:ext>
            </a:extLst>
          </p:cNvPr>
          <p:cNvSpPr/>
          <p:nvPr/>
        </p:nvSpPr>
        <p:spPr>
          <a:xfrm>
            <a:off x="9051702" y="1543912"/>
            <a:ext cx="2041451" cy="4730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CF0C711-37F5-85B5-AA51-9CE8D7FF9129}"/>
              </a:ext>
            </a:extLst>
          </p:cNvPr>
          <p:cNvSpPr/>
          <p:nvPr/>
        </p:nvSpPr>
        <p:spPr>
          <a:xfrm>
            <a:off x="6638902" y="1917292"/>
            <a:ext cx="2041451" cy="42033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16B2621-CD68-9B85-FA80-CEF64A28BBA1}"/>
              </a:ext>
            </a:extLst>
          </p:cNvPr>
          <p:cNvSpPr txBox="1"/>
          <p:nvPr/>
        </p:nvSpPr>
        <p:spPr>
          <a:xfrm>
            <a:off x="634256" y="6120687"/>
            <a:ext cx="3749770" cy="2616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6&gt; </a:t>
            </a:r>
            <a:r>
              <a:rPr lang="ko-KR" altLang="en-US" sz="11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서버 이중화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도식화 예시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14E61F-93AE-FDFA-F48D-12F2167299A3}"/>
              </a:ext>
            </a:extLst>
          </p:cNvPr>
          <p:cNvSpPr txBox="1"/>
          <p:nvPr/>
        </p:nvSpPr>
        <p:spPr>
          <a:xfrm>
            <a:off x="9051702" y="1543912"/>
            <a:ext cx="2041452" cy="4720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기존 서버를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릴레이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서버와 로직 서버로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분리한다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릴레이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</a:p>
          <a:p>
            <a:pPr algn="ctr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Connection 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Pool 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역할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로직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실제 게임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로직 관리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로직 서버는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Active-Standby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구조로 이중화 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Actiive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서버와 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Standby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서버는 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Heartbeat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를 주고 받으며 서로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상태를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확인한다</a:t>
            </a:r>
            <a:r>
              <a:rPr lang="en-US" altLang="ko-KR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서버간의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데이터를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동기화 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DFAE92-B3E7-2DB0-1BBF-45B1B335CACC}"/>
              </a:ext>
            </a:extLst>
          </p:cNvPr>
          <p:cNvSpPr txBox="1"/>
          <p:nvPr/>
        </p:nvSpPr>
        <p:spPr>
          <a:xfrm>
            <a:off x="6623351" y="1917292"/>
            <a:ext cx="2041452" cy="420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운영중인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서비스의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안정성을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위해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각종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자원을 이중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또는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그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이상으로 구성한다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하나의 서비스에 장애가 발생하는 경우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다른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서버를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통해 </a:t>
            </a: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서비스를 </a:t>
            </a:r>
            <a:endParaRPr lang="en-US" altLang="ko-KR" sz="14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지속가능하게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결과적으로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 하나가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다운되어도 다른 서버로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연결되도록 하여 약간의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렉만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발생할 뿐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사용자가 이를 인지하지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못하도록 한다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7679FC5-AD05-CBF5-7C2F-7C50C1D7B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57" y="3646333"/>
            <a:ext cx="4793820" cy="24743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11</a:t>
            </a:fld>
            <a:endParaRPr lang="ko-KR" altLang="en-US" b="1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639468" y="1786612"/>
            <a:ext cx="3043731" cy="15557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93DF03C-8348-5200-BB16-D77AB48642A1}"/>
              </a:ext>
            </a:extLst>
          </p:cNvPr>
          <p:cNvSpPr txBox="1"/>
          <p:nvPr/>
        </p:nvSpPr>
        <p:spPr>
          <a:xfrm>
            <a:off x="634257" y="2470793"/>
            <a:ext cx="3043731" cy="809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서버 이중화를 통한</a:t>
            </a:r>
            <a:endParaRPr lang="en-US" altLang="ko-KR" sz="2000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HA(</a:t>
            </a:r>
            <a:r>
              <a:rPr lang="ko-KR" altLang="en-US" sz="20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고가용성</a:t>
            </a:r>
            <a:r>
              <a:rPr lang="en-US" altLang="ko-KR" sz="20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 </a:t>
            </a:r>
            <a:r>
              <a:rPr lang="ko-KR" altLang="en-US" sz="20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를 구현한다</a:t>
            </a:r>
            <a:r>
              <a:rPr lang="en-US" altLang="ko-KR" sz="2000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8B3AE99-08DC-DFED-2615-6E1E3DF015E3}"/>
              </a:ext>
            </a:extLst>
          </p:cNvPr>
          <p:cNvSpPr/>
          <p:nvPr/>
        </p:nvSpPr>
        <p:spPr>
          <a:xfrm>
            <a:off x="639464" y="1792647"/>
            <a:ext cx="3043728" cy="63840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CBA35E6-175B-CF9E-F933-F0E1F0204254}"/>
              </a:ext>
            </a:extLst>
          </p:cNvPr>
          <p:cNvSpPr txBox="1"/>
          <p:nvPr/>
        </p:nvSpPr>
        <p:spPr>
          <a:xfrm>
            <a:off x="639464" y="1855225"/>
            <a:ext cx="3043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서버 이중화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2858E5B2-0CB8-0E42-105E-F6FB0F0325C7}"/>
              </a:ext>
            </a:extLst>
          </p:cNvPr>
          <p:cNvSpPr/>
          <p:nvPr/>
        </p:nvSpPr>
        <p:spPr>
          <a:xfrm>
            <a:off x="4036128" y="1253416"/>
            <a:ext cx="3553391" cy="4872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2213023" cy="467354"/>
            <a:chOff x="832325" y="1253416"/>
            <a:chExt cx="2213023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181011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레이 </a:t>
              </a:r>
              <a:r>
                <a:rPr lang="ko-KR" altLang="en-US" sz="2400" b="1" spc="-150" dirty="0" err="1">
                  <a:solidFill>
                    <a:schemeClr val="tx1"/>
                  </a:solidFill>
                  <a:latin typeface="+mj-ea"/>
                  <a:ea typeface="+mj-ea"/>
                </a:rPr>
                <a:t>트레이싱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0170E7B-6915-ED95-B163-09F50A63A42B}"/>
              </a:ext>
            </a:extLst>
          </p:cNvPr>
          <p:cNvGrpSpPr/>
          <p:nvPr/>
        </p:nvGrpSpPr>
        <p:grpSpPr>
          <a:xfrm>
            <a:off x="639464" y="1786610"/>
            <a:ext cx="3043735" cy="1555797"/>
            <a:chOff x="639465" y="1725916"/>
            <a:chExt cx="3043735" cy="1478138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BE11308-D692-0636-C682-525D0CBF2CA2}"/>
                </a:ext>
              </a:extLst>
            </p:cNvPr>
            <p:cNvSpPr/>
            <p:nvPr/>
          </p:nvSpPr>
          <p:spPr>
            <a:xfrm>
              <a:off x="639469" y="1725918"/>
              <a:ext cx="3043731" cy="147813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9D7C95E-D125-6903-D0AB-CBE4B34D573E}"/>
                </a:ext>
              </a:extLst>
            </p:cNvPr>
            <p:cNvSpPr/>
            <p:nvPr/>
          </p:nvSpPr>
          <p:spPr>
            <a:xfrm>
              <a:off x="639468" y="1725916"/>
              <a:ext cx="3043728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034E6AF-E41C-EC96-9A73-320B75548A5A}"/>
                </a:ext>
              </a:extLst>
            </p:cNvPr>
            <p:cNvSpPr txBox="1"/>
            <p:nvPr/>
          </p:nvSpPr>
          <p:spPr>
            <a:xfrm>
              <a:off x="639465" y="1791106"/>
              <a:ext cx="30437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>
                  <a:solidFill>
                    <a:schemeClr val="bg1">
                      <a:lumMod val="95000"/>
                    </a:schemeClr>
                  </a:solidFill>
                  <a:latin typeface="+mj-ea"/>
                  <a:ea typeface="+mj-ea"/>
                </a:rPr>
                <a:t>레이 트레이싱</a:t>
              </a:r>
              <a:endParaRPr lang="ko-KR" altLang="en-US" sz="240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469CA14-0C68-9028-1A41-6FCF9FA7F774}"/>
                </a:ext>
              </a:extLst>
            </p:cNvPr>
            <p:cNvSpPr txBox="1"/>
            <p:nvPr/>
          </p:nvSpPr>
          <p:spPr>
            <a:xfrm>
              <a:off x="639465" y="2378675"/>
              <a:ext cx="3043731" cy="769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2000" spc="-1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실제와 근사한 모습의</a:t>
              </a:r>
              <a:endParaRPr lang="en-US" altLang="ko-KR" sz="20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2000" spc="-1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그래픽을 구현한다</a:t>
              </a:r>
              <a:r>
                <a:rPr lang="en-US" altLang="ko-KR" sz="2000" spc="-15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B970F662-F7FB-9C5A-A0DA-C1FA41CC31A5}"/>
              </a:ext>
            </a:extLst>
          </p:cNvPr>
          <p:cNvSpPr txBox="1"/>
          <p:nvPr/>
        </p:nvSpPr>
        <p:spPr>
          <a:xfrm>
            <a:off x="4036126" y="1253416"/>
            <a:ext cx="3553390" cy="4872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건물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등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오브젝트에 레이 트레이싱을 적용한다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 대상의 굴절과 반사광을</a:t>
            </a: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계산하여 래스터라이제이션 </a:t>
            </a: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보다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자연스러운 그래픽을 </a:t>
            </a: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보이게 한다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움직이는 물체가 건물의 유리나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강가의 물을 지나갈 때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유리나 물 표면에 </a:t>
            </a: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움직이는 물체의 텍스쳐가</a:t>
            </a: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입혀진 상태로 비춰지게 한다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E3B3BF00-0020-1973-8B7C-2FE8F5E1E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68" y="3478183"/>
            <a:ext cx="3043733" cy="2268665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A9D8B2AB-EF0F-EE75-7144-2A46A6FE0D20}"/>
              </a:ext>
            </a:extLst>
          </p:cNvPr>
          <p:cNvSpPr/>
          <p:nvPr/>
        </p:nvSpPr>
        <p:spPr>
          <a:xfrm>
            <a:off x="7894257" y="1253416"/>
            <a:ext cx="3735492" cy="48723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0AE55DD-B50A-A4EA-F9E6-011BAF8ADCDC}"/>
              </a:ext>
            </a:extLst>
          </p:cNvPr>
          <p:cNvSpPr txBox="1"/>
          <p:nvPr/>
        </p:nvSpPr>
        <p:spPr>
          <a:xfrm>
            <a:off x="7894254" y="1253416"/>
            <a:ext cx="3735494" cy="4872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카메라에서 발사된 광선을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 algn="ctr">
              <a:lnSpc>
                <a:spcPct val="120000"/>
              </a:lnSpc>
            </a:pP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광선이라 할때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광선이 다른 물체에 닿지 않을 </a:t>
            </a:r>
            <a:b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경우 간접광은 없음으로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판단한다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ctr">
              <a:lnSpc>
                <a:spcPct val="120000"/>
              </a:lnSpc>
            </a:pP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그러나 물체에 닿을 경우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그림자에 가려지거나 반사와 굴절이 </a:t>
            </a:r>
            <a:b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되는 과정을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판단하고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계산한다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계산하여 생성된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 광선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반사 광선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굴절 광선들로 물체에</a:t>
            </a:r>
            <a:endParaRPr lang="en-US" altLang="ko-KR" sz="200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부딪힘 없이 광원에 도달할 때까지 재귀적으로 위 과정을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반복한다</a:t>
            </a:r>
            <a:r>
              <a:rPr lang="en-US" altLang="ko-KR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9B70943-98F7-F5D0-9401-424C592AA4D5}"/>
              </a:ext>
            </a:extLst>
          </p:cNvPr>
          <p:cNvSpPr txBox="1"/>
          <p:nvPr/>
        </p:nvSpPr>
        <p:spPr>
          <a:xfrm>
            <a:off x="639467" y="5746848"/>
            <a:ext cx="3043733" cy="283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7&gt;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트레이싱이 구에 적용된 모습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12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70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BDC740C-2161-8EE1-2511-13AC7D17587A}"/>
              </a:ext>
            </a:extLst>
          </p:cNvPr>
          <p:cNvGrpSpPr/>
          <p:nvPr/>
        </p:nvGrpSpPr>
        <p:grpSpPr>
          <a:xfrm>
            <a:off x="4179328" y="1827925"/>
            <a:ext cx="3779669" cy="3420261"/>
            <a:chOff x="4179328" y="1827925"/>
            <a:chExt cx="3779669" cy="342026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BC67628-CC3B-A881-4096-F893FCCCDE26}"/>
                </a:ext>
              </a:extLst>
            </p:cNvPr>
            <p:cNvSpPr txBox="1"/>
            <p:nvPr/>
          </p:nvSpPr>
          <p:spPr>
            <a:xfrm>
              <a:off x="4179328" y="2494949"/>
              <a:ext cx="3779669" cy="2753237"/>
            </a:xfrm>
            <a:prstGeom prst="rect">
              <a:avLst/>
            </a:prstGeom>
            <a:noFill/>
            <a:ln w="38100">
              <a:solidFill>
                <a:srgbClr val="0F518E"/>
              </a:solidFill>
            </a:ln>
          </p:spPr>
          <p:txBody>
            <a:bodyPr wrap="square" rtlCol="0" anchor="ctr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C, C++ </a:t>
              </a: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프로그래밍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알고리즘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STL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네트워크 게임 프로그래밍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데이터 베이스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인공지능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게임 서버 프로그래밍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CC3B15C-208B-8170-E3FC-443CA68BA863}"/>
                </a:ext>
              </a:extLst>
            </p:cNvPr>
            <p:cNvSpPr txBox="1"/>
            <p:nvPr/>
          </p:nvSpPr>
          <p:spPr>
            <a:xfrm>
              <a:off x="4632910" y="1827925"/>
              <a:ext cx="2926179" cy="664385"/>
            </a:xfrm>
            <a:prstGeom prst="rect">
              <a:avLst/>
            </a:prstGeom>
            <a:solidFill>
              <a:srgbClr val="0F518E"/>
            </a:solidFill>
            <a:ln w="38100"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sz="2800">
                  <a:solidFill>
                    <a:schemeClr val="bg1"/>
                  </a:solidFill>
                  <a:latin typeface="+mj-ea"/>
                  <a:ea typeface="+mj-ea"/>
                </a:rPr>
                <a:t>김승환</a:t>
              </a:r>
              <a:endParaRPr lang="en-US" altLang="ko-KR" sz="28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13BAFA9-A54B-1256-8864-40E08F877274}"/>
              </a:ext>
            </a:extLst>
          </p:cNvPr>
          <p:cNvGrpSpPr/>
          <p:nvPr/>
        </p:nvGrpSpPr>
        <p:grpSpPr>
          <a:xfrm>
            <a:off x="8172369" y="1827923"/>
            <a:ext cx="3779669" cy="3420255"/>
            <a:chOff x="7958998" y="1827925"/>
            <a:chExt cx="3779669" cy="342025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2E66C1E-1C36-057D-159B-4AAC47DB1BEE}"/>
                </a:ext>
              </a:extLst>
            </p:cNvPr>
            <p:cNvSpPr txBox="1"/>
            <p:nvPr/>
          </p:nvSpPr>
          <p:spPr>
            <a:xfrm>
              <a:off x="7958998" y="2494949"/>
              <a:ext cx="3779669" cy="2753231"/>
            </a:xfrm>
            <a:prstGeom prst="rect">
              <a:avLst/>
            </a:prstGeom>
            <a:noFill/>
            <a:ln w="38100">
              <a:solidFill>
                <a:srgbClr val="0F518E"/>
              </a:solidFill>
            </a:ln>
          </p:spPr>
          <p:txBody>
            <a:bodyPr wrap="square" rtlCol="0" anchor="ctr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C, C++ </a:t>
              </a: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프로그래밍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알고리즘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STL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스크립트 언어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네트워크 게임 프로그래밍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게임 기획 </a:t>
              </a:r>
              <a:r>
                <a:rPr lang="en-US" altLang="ko-KR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1, 2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6C84EA-FE4D-17BF-8BB0-6BCF5DCB771A}"/>
                </a:ext>
              </a:extLst>
            </p:cNvPr>
            <p:cNvSpPr txBox="1"/>
            <p:nvPr/>
          </p:nvSpPr>
          <p:spPr>
            <a:xfrm>
              <a:off x="8385742" y="1827925"/>
              <a:ext cx="2926179" cy="664385"/>
            </a:xfrm>
            <a:prstGeom prst="rect">
              <a:avLst/>
            </a:prstGeom>
            <a:solidFill>
              <a:srgbClr val="0F518E"/>
            </a:solidFill>
            <a:ln w="38100"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sz="2800">
                  <a:solidFill>
                    <a:schemeClr val="bg1"/>
                  </a:solidFill>
                  <a:latin typeface="+mj-ea"/>
                  <a:ea typeface="+mj-ea"/>
                </a:rPr>
                <a:t>이세철</a:t>
              </a:r>
              <a:endParaRPr lang="en-US" altLang="ko-KR" sz="28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661909B-D8BC-B016-A7E8-9CD71DEFC9FC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0A90-D777-1CD4-9012-F2DD318A44C4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13</a:t>
            </a:fld>
            <a:endParaRPr lang="ko-KR" altLang="en-US" b="1">
              <a:solidFill>
                <a:schemeClr val="tx1"/>
              </a:solidFill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08F752C-A9A4-7041-C86F-CB451B774237}"/>
              </a:ext>
            </a:extLst>
          </p:cNvPr>
          <p:cNvGrpSpPr/>
          <p:nvPr/>
        </p:nvGrpSpPr>
        <p:grpSpPr>
          <a:xfrm>
            <a:off x="186290" y="1827923"/>
            <a:ext cx="3779666" cy="3420257"/>
            <a:chOff x="399660" y="1827926"/>
            <a:chExt cx="3779666" cy="342025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E1B0B7-35CE-CFC4-A92B-565D19AD2F4A}"/>
                </a:ext>
              </a:extLst>
            </p:cNvPr>
            <p:cNvSpPr txBox="1"/>
            <p:nvPr/>
          </p:nvSpPr>
          <p:spPr>
            <a:xfrm>
              <a:off x="399660" y="2494947"/>
              <a:ext cx="3779666" cy="2753236"/>
            </a:xfrm>
            <a:prstGeom prst="rect">
              <a:avLst/>
            </a:prstGeom>
            <a:noFill/>
            <a:ln w="38100">
              <a:solidFill>
                <a:srgbClr val="0F518E"/>
              </a:solidFill>
            </a:ln>
          </p:spPr>
          <p:txBody>
            <a:bodyPr wrap="square" rtlCol="0" anchor="ctr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 </a:t>
              </a: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프로그래밍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자료구조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게임 수학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STL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네트워크 게임 프로그래밍</a:t>
              </a:r>
              <a:endPara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3D </a:t>
              </a:r>
              <a:r>
                <a:rPr lang="ko-KR" altLang="en-US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게임 프로그래밍 </a:t>
              </a:r>
              <a:r>
                <a:rPr lang="en-US" altLang="ko-KR" sz="24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1,2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6D2A93C-5BE9-0FC5-3BA6-5D2F447C7EAD}"/>
                </a:ext>
              </a:extLst>
            </p:cNvPr>
            <p:cNvSpPr txBox="1"/>
            <p:nvPr/>
          </p:nvSpPr>
          <p:spPr>
            <a:xfrm>
              <a:off x="826403" y="1827926"/>
              <a:ext cx="2926180" cy="664385"/>
            </a:xfrm>
            <a:prstGeom prst="rect">
              <a:avLst/>
            </a:prstGeom>
            <a:solidFill>
              <a:srgbClr val="0F518E"/>
            </a:solidFill>
            <a:ln w="38100"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sz="2800">
                  <a:solidFill>
                    <a:schemeClr val="bg1"/>
                  </a:solidFill>
                  <a:latin typeface="+mj-ea"/>
                  <a:ea typeface="+mj-ea"/>
                </a:rPr>
                <a:t>허재성</a:t>
              </a:r>
              <a:endParaRPr lang="en-US" altLang="ko-KR" sz="28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16D62C5-39A0-6AFB-D199-299BFCBE9D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659873"/>
              </p:ext>
            </p:extLst>
          </p:nvPr>
        </p:nvGraphicFramePr>
        <p:xfrm>
          <a:off x="295835" y="2272515"/>
          <a:ext cx="11531601" cy="25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3867">
                  <a:extLst>
                    <a:ext uri="{9D8B030D-6E8A-4147-A177-3AD203B41FA5}">
                      <a16:colId xmlns:a16="http://schemas.microsoft.com/office/drawing/2014/main" val="1902811771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3586284677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2455631517"/>
                    </a:ext>
                  </a:extLst>
                </a:gridCol>
              </a:tblGrid>
              <a:tr h="4833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허재성 </a:t>
                      </a:r>
                      <a:r>
                        <a:rPr lang="en-US" altLang="ko-KR" sz="2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클라이언트</a:t>
                      </a:r>
                      <a:r>
                        <a:rPr lang="en-US" altLang="ko-KR" sz="240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>
                          <a:latin typeface="+mj-ea"/>
                          <a:ea typeface="+mj-ea"/>
                        </a:rPr>
                        <a:t>김승환 </a:t>
                      </a:r>
                      <a:r>
                        <a:rPr lang="en-US" altLang="ko-KR" sz="240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>
                          <a:latin typeface="+mj-ea"/>
                          <a:ea typeface="+mj-ea"/>
                        </a:rPr>
                        <a:t>이세철 </a:t>
                      </a:r>
                      <a:r>
                        <a:rPr lang="en-US" altLang="ko-KR" sz="240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>
                          <a:latin typeface="+mj-ea"/>
                          <a:ea typeface="+mj-ea"/>
                        </a:rPr>
                        <a:t>기획</a:t>
                      </a:r>
                      <a:r>
                        <a:rPr lang="en-US" altLang="ko-KR" sz="2400">
                          <a:latin typeface="+mj-ea"/>
                          <a:ea typeface="+mj-ea"/>
                        </a:rPr>
                        <a:t>/</a:t>
                      </a:r>
                      <a:r>
                        <a:rPr lang="ko-KR" altLang="en-US" sz="240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57703"/>
                  </a:ext>
                </a:extLst>
              </a:tr>
              <a:tr h="1829573"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조명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그림자 처리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텍스쳐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블렌딩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카메라 쉐이킹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빌보드 처리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 적용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트레이싱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게임 서버 프레임워크 제작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로그인 서버 프레임워크 제작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각 서버와 클라이언트 간의 </a:t>
                      </a:r>
                      <a:b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송수신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서버의 이중화를 위한 설계</a:t>
                      </a:r>
                      <a:endParaRPr lang="en-US" altLang="ko-KR" sz="2200" kern="120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헬기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 시설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물리적 움직임에 대한 로직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플레이어 자원 관리</a:t>
                      </a:r>
                      <a:b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 능력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파괴 수치 등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96415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0944FD3-8D29-3C07-8F9A-112209DD9BBD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83965-5FDC-4DA6-F418-F798F235BC89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68461EEA-180F-3ED9-5EF4-19705134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14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94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919009"/>
              </p:ext>
            </p:extLst>
          </p:nvPr>
        </p:nvGraphicFramePr>
        <p:xfrm>
          <a:off x="660400" y="1158349"/>
          <a:ext cx="10522617" cy="517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0640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772160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659302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5191544"/>
                    </a:ext>
                  </a:extLst>
                </a:gridCol>
                <a:gridCol w="858346">
                  <a:extLst>
                    <a:ext uri="{9D8B030D-6E8A-4147-A177-3AD203B41FA5}">
                      <a16:colId xmlns:a16="http://schemas.microsoft.com/office/drawing/2014/main" val="1864995724"/>
                    </a:ext>
                  </a:extLst>
                </a:gridCol>
                <a:gridCol w="865532">
                  <a:extLst>
                    <a:ext uri="{9D8B030D-6E8A-4147-A177-3AD203B41FA5}">
                      <a16:colId xmlns:a16="http://schemas.microsoft.com/office/drawing/2014/main" val="3698250214"/>
                    </a:ext>
                  </a:extLst>
                </a:gridCol>
                <a:gridCol w="808465">
                  <a:extLst>
                    <a:ext uri="{9D8B030D-6E8A-4147-A177-3AD203B41FA5}">
                      <a16:colId xmlns:a16="http://schemas.microsoft.com/office/drawing/2014/main" val="3967112113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2658826557"/>
                    </a:ext>
                  </a:extLst>
                </a:gridCol>
                <a:gridCol w="798953">
                  <a:extLst>
                    <a:ext uri="{9D8B030D-6E8A-4147-A177-3AD203B41FA5}">
                      <a16:colId xmlns:a16="http://schemas.microsoft.com/office/drawing/2014/main" val="2674535918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7195183"/>
                  </a:ext>
                </a:extLst>
              </a:tr>
              <a:tr h="4051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21017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55076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294145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통신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53007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충돌처리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 링킹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NPC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트레이싱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자원 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203344"/>
              </p:ext>
            </p:extLst>
          </p:nvPr>
        </p:nvGraphicFramePr>
        <p:xfrm>
          <a:off x="8434605" y="206596"/>
          <a:ext cx="359673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536009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김승환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F169A57-0FF0-A0CE-583F-469EBD5F45DF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902706-E52A-557C-D8BD-793E3C0FDA9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15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</a:rPr>
              <a:t> </a:t>
            </a:r>
            <a:r>
              <a:rPr lang="en-US" altLang="ko-KR" sz="4400" dirty="0">
                <a:solidFill>
                  <a:schemeClr val="bg1"/>
                </a:solidFill>
              </a:rPr>
              <a:t>YOU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5997992-439C-F07E-2376-FBEDF3405A1F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7EC355-419A-F0F8-D1E8-3D1680290DE8}"/>
              </a:ext>
            </a:extLst>
          </p:cNvPr>
          <p:cNvSpPr/>
          <p:nvPr/>
        </p:nvSpPr>
        <p:spPr>
          <a:xfrm>
            <a:off x="1136970" y="1806993"/>
            <a:ext cx="9918060" cy="459931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9B61AA1-F8B8-8F7C-5E16-2B27FA1220E8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B27BA0-BDDF-7B60-F182-9AA25FA672E6}"/>
              </a:ext>
            </a:extLst>
          </p:cNvPr>
          <p:cNvSpPr txBox="1"/>
          <p:nvPr/>
        </p:nvSpPr>
        <p:spPr>
          <a:xfrm>
            <a:off x="1136970" y="2654289"/>
            <a:ext cx="4959019" cy="28007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04 </a:t>
            </a:r>
            <a:r>
              <a:rPr lang="en-US" altLang="ko-KR" sz="1100" dirty="0">
                <a:latin typeface="+mj-ea"/>
                <a:ea typeface="+mj-ea"/>
              </a:rPr>
              <a:t>: </a:t>
            </a:r>
            <a:r>
              <a:rPr lang="ko-KR" altLang="en-US" sz="1100" dirty="0">
                <a:latin typeface="+mj-ea"/>
                <a:ea typeface="+mj-ea"/>
              </a:rPr>
              <a:t>그림 </a:t>
            </a:r>
            <a:r>
              <a:rPr lang="en-US" altLang="ko-KR" sz="1100" dirty="0">
                <a:latin typeface="+mj-ea"/>
                <a:ea typeface="+mj-ea"/>
              </a:rPr>
              <a:t>1_</a:t>
            </a:r>
            <a:r>
              <a:rPr lang="ko-KR" altLang="en-US" sz="110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 </a:t>
            </a:r>
            <a:r>
              <a:rPr lang="ko-KR" altLang="en-US" sz="1100" dirty="0"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1100" dirty="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https://www.youtube.com/watch?v=Vx2X-p3uM6A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05: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2_ 1 </a:t>
            </a:r>
            <a:r>
              <a:rPr lang="ko-KR" altLang="en-US" sz="1100">
                <a:latin typeface="+mj-ea"/>
                <a:ea typeface="+mj-ea"/>
              </a:rPr>
              <a:t>스테이지 맵 예시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solidFill>
                  <a:schemeClr val="bg1"/>
                </a:solidFill>
                <a:latin typeface="+mj-ea"/>
                <a:ea typeface="+mj-ea"/>
              </a:rPr>
              <a:t>자체 제작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08 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3_ </a:t>
            </a:r>
            <a:r>
              <a:rPr lang="ko-KR" altLang="en-US" sz="1100">
                <a:latin typeface="+mj-ea"/>
                <a:ea typeface="+mj-ea"/>
              </a:rPr>
              <a:t>부위 별 손상 및 파괴 표시 예시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https://from2015.tistory.com/1025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09: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4_ Battle Field 4, </a:t>
            </a:r>
            <a:r>
              <a:rPr lang="ko-KR" altLang="en-US" sz="1100">
                <a:latin typeface="+mj-ea"/>
                <a:ea typeface="+mj-ea"/>
              </a:rPr>
              <a:t>적 헬기에게 공격  시 화면 인 게임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https://www.youtube.com/watch?v=8R1XFU8ecEM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09: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5_ World of Warplanes, </a:t>
            </a:r>
            <a:r>
              <a:rPr lang="ko-KR" altLang="en-US" sz="1100">
                <a:latin typeface="+mj-ea"/>
                <a:ea typeface="+mj-ea"/>
              </a:rPr>
              <a:t>플레이어 특수 능력 </a:t>
            </a:r>
            <a:r>
              <a:rPr lang="en-US" altLang="ko-KR" sz="1100">
                <a:latin typeface="+mj-ea"/>
                <a:ea typeface="+mj-ea"/>
              </a:rPr>
              <a:t>– </a:t>
            </a:r>
            <a:r>
              <a:rPr lang="ko-KR" altLang="en-US" sz="1100">
                <a:latin typeface="+mj-ea"/>
                <a:ea typeface="+mj-ea"/>
              </a:rPr>
              <a:t>적 지역에 폭탄 떨어트리는 화면 인 게임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https://www.youtube.com/watch?v=Cj8kp11kQUA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71935-BC04-5F64-A366-86A16B2969CC}"/>
              </a:ext>
            </a:extLst>
          </p:cNvPr>
          <p:cNvSpPr txBox="1"/>
          <p:nvPr/>
        </p:nvSpPr>
        <p:spPr>
          <a:xfrm>
            <a:off x="6095989" y="2061824"/>
            <a:ext cx="4959028" cy="39857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11 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6_</a:t>
            </a:r>
            <a:r>
              <a:rPr lang="ko-KR" altLang="en-US" sz="1100">
                <a:latin typeface="+mj-ea"/>
                <a:ea typeface="+mj-ea"/>
              </a:rPr>
              <a:t>서버 이중화 도식 예시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https://creazier.tistory.com/m/15309858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12 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7_ </a:t>
            </a:r>
            <a:r>
              <a:rPr lang="ko-KR" altLang="en-US" sz="1100">
                <a:latin typeface="+mj-ea"/>
                <a:ea typeface="+mj-ea"/>
              </a:rPr>
              <a:t>레이 트레이싱이 구에 적용된 모습</a:t>
            </a:r>
            <a:endParaRPr lang="en-US" altLang="ko-KR" sz="1100">
              <a:latin typeface="+mj-ea"/>
              <a:ea typeface="+mj-ea"/>
              <a:sym typeface="Advent Pro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https://blog.hybrid3d.dev/2019-11-15-raytracing-pathtracing-denoising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18: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8_</a:t>
            </a:r>
            <a:r>
              <a:rPr lang="ko-KR" altLang="en-US" sz="1100">
                <a:latin typeface="+mj-ea"/>
                <a:ea typeface="+mj-ea"/>
              </a:rPr>
              <a:t> </a:t>
            </a:r>
            <a:r>
              <a:rPr lang="en-US" altLang="ko-KR" sz="1100">
                <a:latin typeface="+mj-ea"/>
                <a:ea typeface="+mj-ea"/>
              </a:rPr>
              <a:t>1 </a:t>
            </a:r>
            <a:r>
              <a:rPr lang="ko-KR" altLang="en-US" sz="1100">
                <a:latin typeface="+mj-ea"/>
                <a:ea typeface="+mj-ea"/>
              </a:rPr>
              <a:t>스테이지 게임 화면 예시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https://www.youtube.com/watch?v=lol70WbRs2c&amp;t=347s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19: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9_</a:t>
            </a:r>
            <a:r>
              <a:rPr lang="ko-KR" altLang="en-US" sz="1100">
                <a:latin typeface="+mj-ea"/>
                <a:ea typeface="+mj-ea"/>
              </a:rPr>
              <a:t> </a:t>
            </a:r>
            <a:r>
              <a:rPr lang="en-US" altLang="ko-KR" sz="1100">
                <a:latin typeface="+mj-ea"/>
                <a:ea typeface="+mj-ea"/>
              </a:rPr>
              <a:t>2 </a:t>
            </a:r>
            <a:r>
              <a:rPr lang="ko-KR" altLang="en-US" sz="1100">
                <a:latin typeface="+mj-ea"/>
                <a:ea typeface="+mj-ea"/>
              </a:rPr>
              <a:t>스테이지 게임 화면 예시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https://www.youtube.com/watch?v=XIuvo6OOzJg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ko-KR" altLang="en-US" sz="1100">
                <a:latin typeface="+mj-ea"/>
                <a:ea typeface="+mj-ea"/>
              </a:rPr>
              <a:t>페이지 </a:t>
            </a:r>
            <a:r>
              <a:rPr lang="en-US" altLang="ko-KR" sz="1100">
                <a:latin typeface="+mj-ea"/>
                <a:ea typeface="+mj-ea"/>
              </a:rPr>
              <a:t>20: </a:t>
            </a:r>
            <a:r>
              <a:rPr lang="ko-KR" altLang="en-US" sz="1100">
                <a:latin typeface="+mj-ea"/>
                <a:ea typeface="+mj-ea"/>
              </a:rPr>
              <a:t>그림 </a:t>
            </a:r>
            <a:r>
              <a:rPr lang="en-US" altLang="ko-KR" sz="1100">
                <a:latin typeface="+mj-ea"/>
                <a:ea typeface="+mj-ea"/>
              </a:rPr>
              <a:t>10_ </a:t>
            </a:r>
            <a:r>
              <a:rPr lang="ko-KR" altLang="en-US" sz="1100">
                <a:latin typeface="+mj-ea"/>
                <a:ea typeface="+mj-ea"/>
              </a:rPr>
              <a:t>사용하는 키보드</a:t>
            </a:r>
            <a:r>
              <a:rPr lang="en-US" altLang="ko-KR" sz="1100">
                <a:latin typeface="+mj-ea"/>
                <a:ea typeface="+mj-ea"/>
              </a:rPr>
              <a:t>, </a:t>
            </a:r>
            <a:r>
              <a:rPr lang="ko-KR" altLang="en-US" sz="1100">
                <a:latin typeface="+mj-ea"/>
                <a:ea typeface="+mj-ea"/>
              </a:rPr>
              <a:t>마우스 표시</a:t>
            </a:r>
            <a:endParaRPr lang="en-US" altLang="ko-KR" sz="1100">
              <a:latin typeface="+mj-ea"/>
              <a:ea typeface="+mj-ea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+mj-ea"/>
                <a:ea typeface="+mj-ea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https://dpg.danawa.com/bbs/view?boardSeq=244&amp;listSeq=4044271&amp;past=Y</a:t>
            </a:r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endParaRPr lang="en-US" altLang="ko-KR" sz="1100">
              <a:latin typeface="+mj-ea"/>
              <a:ea typeface="+mj-ea"/>
            </a:endParaRPr>
          </a:p>
          <a:p>
            <a:pPr algn="just"/>
            <a:endParaRPr lang="en-US" altLang="ko-KR" sz="1100">
              <a:solidFill>
                <a:schemeClr val="bg1"/>
              </a:solidFill>
              <a:latin typeface="+mj-ea"/>
              <a:ea typeface="+mj-ea"/>
            </a:endParaRPr>
          </a:p>
          <a:p>
            <a:pPr algn="just"/>
            <a:endParaRPr lang="en-US" altLang="ko-KR" sz="11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D0106E-C51A-2F74-F1D3-04827AED206A}"/>
              </a:ext>
            </a:extLst>
          </p:cNvPr>
          <p:cNvCxnSpPr>
            <a:cxnSpLocks/>
          </p:cNvCxnSpPr>
          <p:nvPr/>
        </p:nvCxnSpPr>
        <p:spPr>
          <a:xfrm flipV="1">
            <a:off x="6096000" y="1999542"/>
            <a:ext cx="0" cy="4110253"/>
          </a:xfrm>
          <a:prstGeom prst="line">
            <a:avLst/>
          </a:prstGeom>
          <a:ln w="28575">
            <a:solidFill>
              <a:srgbClr val="396E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9BBDAE1-5891-6E0D-6305-E74603A67FE2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출처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3D6BA-03C5-4337-CB24-58761B13C4F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8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02A92DC7-3354-8B64-9ED8-D66CAF0D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17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6" y="5025962"/>
            <a:ext cx="107579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미니맵 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점령 지역은 위 사진의 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표시 처럼 위치를 알려준다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인칭과 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시점이 제공된다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037332" y="4781019"/>
            <a:ext cx="2626108" cy="283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8&gt; 1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0E0245E7-1542-96AC-0E2A-61E1D845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4"/>
          </a:xfrm>
          <a:prstGeom prst="rect">
            <a:avLst/>
          </a:prstGeom>
        </p:spPr>
      </p:pic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18</a:t>
            </a:fld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5E22355-64F9-F662-8CD8-B00E534E3F3D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8FC055-CF5C-63AC-5836-6EF4F4FC17AE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971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7" y="5186199"/>
            <a:ext cx="107579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미니맵 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시점으로 진행된다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037332" y="4781019"/>
            <a:ext cx="2504188" cy="283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9&gt; 2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19</a:t>
            </a:fld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3707C-740B-287D-0F03-720F26FBC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3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5597D281-B221-8130-A794-DFC6A108E1CA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BB91CF-771A-9BD5-2273-46BC92F3807B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43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1E1AB71-60B3-8D7A-1388-DB376E044902}"/>
              </a:ext>
            </a:extLst>
          </p:cNvPr>
          <p:cNvCxnSpPr>
            <a:cxnSpLocks/>
            <a:endCxn id="59" idx="2"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F5535D-D83E-0F73-3D1F-F1DE9462D826}"/>
              </a:ext>
            </a:extLst>
          </p:cNvPr>
          <p:cNvSpPr txBox="1"/>
          <p:nvPr/>
        </p:nvSpPr>
        <p:spPr>
          <a:xfrm>
            <a:off x="3275861" y="1662387"/>
            <a:ext cx="1598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게임 정보</a:t>
            </a:r>
            <a:endParaRPr lang="en-US" altLang="ko-KR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게임 방법</a:t>
            </a:r>
            <a:endParaRPr lang="en-US" altLang="ko-KR">
              <a:latin typeface="+mj-ea"/>
              <a:ea typeface="+mj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0A0ABC-89FF-E1C4-5F16-59CDF5E5CE2C}"/>
              </a:ext>
            </a:extLst>
          </p:cNvPr>
          <p:cNvSpPr txBox="1"/>
          <p:nvPr/>
        </p:nvSpPr>
        <p:spPr>
          <a:xfrm>
            <a:off x="9513891" y="1644188"/>
            <a:ext cx="1847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서버 이중화</a:t>
            </a:r>
            <a:endParaRPr lang="en-US" altLang="ko-KR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레이 </a:t>
            </a:r>
            <a:r>
              <a:rPr lang="ko-KR" altLang="en-US" dirty="0" err="1">
                <a:latin typeface="+mj-ea"/>
                <a:ea typeface="+mj-ea"/>
              </a:rPr>
              <a:t>트레이싱</a:t>
            </a:r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69B307-1721-BDED-A589-12768380926D}"/>
              </a:ext>
            </a:extLst>
          </p:cNvPr>
          <p:cNvGrpSpPr/>
          <p:nvPr/>
        </p:nvGrpSpPr>
        <p:grpSpPr>
          <a:xfrm>
            <a:off x="3022716" y="1009660"/>
            <a:ext cx="1702943" cy="646331"/>
            <a:chOff x="3641880" y="2097965"/>
            <a:chExt cx="1702943" cy="85546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E11D021-7C72-6D2B-3AFC-B87A1DE8DD01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5197D9-D8BA-5BC8-CCA8-9D217671AE6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소개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D489F23-D145-5FA8-1190-42EC721EE3C8}"/>
              </a:ext>
            </a:extLst>
          </p:cNvPr>
          <p:cNvGrpSpPr/>
          <p:nvPr/>
        </p:nvGrpSpPr>
        <p:grpSpPr>
          <a:xfrm>
            <a:off x="657908" y="1015842"/>
            <a:ext cx="1702943" cy="646331"/>
            <a:chOff x="3641880" y="2097965"/>
            <a:chExt cx="1702943" cy="85546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E12A939-1AEC-219E-E42A-3A7C3CCB7148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B8D8AFD-44B2-498D-140F-AA8270CEC0E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연구 목적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474EAFF-9647-B871-7F93-CA64D9375F51}"/>
              </a:ext>
            </a:extLst>
          </p:cNvPr>
          <p:cNvGrpSpPr/>
          <p:nvPr/>
        </p:nvGrpSpPr>
        <p:grpSpPr>
          <a:xfrm>
            <a:off x="5244528" y="1009661"/>
            <a:ext cx="1702943" cy="646331"/>
            <a:chOff x="3641880" y="2103047"/>
            <a:chExt cx="1702943" cy="845295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DB38EAE-85EB-A85A-220A-955471F540ED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838753B-8AF5-AB1D-BF4F-824F425ECDF9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유사 게임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6D111A7-C1BB-15F9-9B33-051D53D781A4}"/>
              </a:ext>
            </a:extLst>
          </p:cNvPr>
          <p:cNvGrpSpPr/>
          <p:nvPr/>
        </p:nvGrpSpPr>
        <p:grpSpPr>
          <a:xfrm>
            <a:off x="9257996" y="984039"/>
            <a:ext cx="2276096" cy="646331"/>
            <a:chOff x="3641880" y="2091233"/>
            <a:chExt cx="2276096" cy="86892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A8DCF26-FDE7-4BFC-D2E3-3E0D4237B230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5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539D25E-4705-734A-4DD3-67DE1281CE12}"/>
                </a:ext>
              </a:extLst>
            </p:cNvPr>
            <p:cNvSpPr txBox="1"/>
            <p:nvPr/>
          </p:nvSpPr>
          <p:spPr>
            <a:xfrm>
              <a:off x="4141612" y="2254404"/>
              <a:ext cx="1776364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중점 연구 분야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BE12275-6772-A706-78B6-B573FEA83301}"/>
              </a:ext>
            </a:extLst>
          </p:cNvPr>
          <p:cNvGrpSpPr/>
          <p:nvPr/>
        </p:nvGrpSpPr>
        <p:grpSpPr>
          <a:xfrm>
            <a:off x="7244927" y="981171"/>
            <a:ext cx="1702943" cy="646331"/>
            <a:chOff x="3641880" y="2103047"/>
            <a:chExt cx="1702943" cy="84529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D8586BD-02F2-789B-2E8A-E3590F5E4672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1924D3-53B5-4A85-B447-7017EA64D98C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환경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7AD42E2-BA2D-18E6-754B-EE6FD00D4BB2}"/>
              </a:ext>
            </a:extLst>
          </p:cNvPr>
          <p:cNvGrpSpPr/>
          <p:nvPr/>
        </p:nvGrpSpPr>
        <p:grpSpPr>
          <a:xfrm>
            <a:off x="4408753" y="3561945"/>
            <a:ext cx="1687247" cy="646331"/>
            <a:chOff x="3641880" y="2043890"/>
            <a:chExt cx="1687247" cy="963611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9136B8D-7D31-6C8A-9B44-BE01E9B72480}"/>
                </a:ext>
              </a:extLst>
            </p:cNvPr>
            <p:cNvSpPr txBox="1"/>
            <p:nvPr/>
          </p:nvSpPr>
          <p:spPr>
            <a:xfrm>
              <a:off x="3641880" y="2043890"/>
              <a:ext cx="499732" cy="9636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7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78236A8-7FE0-6788-7C4B-5B8FC33C4B74}"/>
                </a:ext>
              </a:extLst>
            </p:cNvPr>
            <p:cNvSpPr txBox="1"/>
            <p:nvPr/>
          </p:nvSpPr>
          <p:spPr>
            <a:xfrm>
              <a:off x="4150151" y="2233864"/>
              <a:ext cx="1178976" cy="5965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일정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1AFCA7C-BE93-E978-A7D1-97CF0150516D}"/>
              </a:ext>
            </a:extLst>
          </p:cNvPr>
          <p:cNvGrpSpPr/>
          <p:nvPr/>
        </p:nvGrpSpPr>
        <p:grpSpPr>
          <a:xfrm>
            <a:off x="7283517" y="3542091"/>
            <a:ext cx="1187516" cy="646331"/>
            <a:chOff x="3641880" y="2016067"/>
            <a:chExt cx="926027" cy="101925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8DC08B8-F9BC-2E1B-EEC2-B370620E7B3F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8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F64E1DE-6D29-ADA3-4879-661CF4718C7A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출처</a:t>
              </a: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A377EAED-7B1C-21EF-AE71-0496ACD5DD38}"/>
              </a:ext>
            </a:extLst>
          </p:cNvPr>
          <p:cNvCxnSpPr>
            <a:cxnSpLocks/>
            <a:endCxn id="11" idx="2"/>
          </p:cNvCxnSpPr>
          <p:nvPr/>
        </p:nvCxnSpPr>
        <p:spPr>
          <a:xfrm flipH="1">
            <a:off x="930796" y="4188422"/>
            <a:ext cx="10471426" cy="198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2</a:t>
            </a:fld>
            <a:endParaRPr lang="ko-KR" altLang="en-US" b="1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3DA6CA-C4D9-265F-8B70-3F15949EFD19}"/>
              </a:ext>
            </a:extLst>
          </p:cNvPr>
          <p:cNvGrpSpPr/>
          <p:nvPr/>
        </p:nvGrpSpPr>
        <p:grpSpPr>
          <a:xfrm>
            <a:off x="10174249" y="3552018"/>
            <a:ext cx="1187516" cy="646331"/>
            <a:chOff x="3641880" y="2016067"/>
            <a:chExt cx="926027" cy="10192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F60462-CEB8-7983-5BE8-ADEE164FC8B1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9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BD48FB-035B-BD82-F7E9-8CDA5666A004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부록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7D7FF92-C685-CCFE-DBE6-D3821F30CF77}"/>
              </a:ext>
            </a:extLst>
          </p:cNvPr>
          <p:cNvGrpSpPr/>
          <p:nvPr/>
        </p:nvGrpSpPr>
        <p:grpSpPr>
          <a:xfrm>
            <a:off x="680930" y="3561945"/>
            <a:ext cx="3047692" cy="646331"/>
            <a:chOff x="3641880" y="2098495"/>
            <a:chExt cx="3047692" cy="8543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A79EAE-7014-DBE3-FFD3-5D59599A12DF}"/>
                </a:ext>
              </a:extLst>
            </p:cNvPr>
            <p:cNvSpPr txBox="1"/>
            <p:nvPr/>
          </p:nvSpPr>
          <p:spPr>
            <a:xfrm>
              <a:off x="3641880" y="2098495"/>
              <a:ext cx="499732" cy="8543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6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91C50E-1668-DABF-7E1E-FF82EBD9805C}"/>
                </a:ext>
              </a:extLst>
            </p:cNvPr>
            <p:cNvSpPr txBox="1"/>
            <p:nvPr/>
          </p:nvSpPr>
          <p:spPr>
            <a:xfrm>
              <a:off x="4150152" y="2267667"/>
              <a:ext cx="2539420" cy="5289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준비 현황 및 역할 분담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9268009" y="-918053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5EF30-5968-42BE-5E7F-ED14C86AC23E}"/>
              </a:ext>
            </a:extLst>
          </p:cNvPr>
          <p:cNvSpPr txBox="1"/>
          <p:nvPr/>
        </p:nvSpPr>
        <p:spPr>
          <a:xfrm>
            <a:off x="639468" y="1082716"/>
            <a:ext cx="131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 dirty="0">
                <a:latin typeface="+mj-ea"/>
                <a:ea typeface="+mj-ea"/>
              </a:rPr>
              <a:t>조작 키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2B8252-5EE3-AEBB-57EC-79FB3F91B1F6}"/>
              </a:ext>
            </a:extLst>
          </p:cNvPr>
          <p:cNvSpPr txBox="1"/>
          <p:nvPr/>
        </p:nvSpPr>
        <p:spPr>
          <a:xfrm>
            <a:off x="720260" y="4900003"/>
            <a:ext cx="4478843" cy="1631216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)W/S: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 상승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A/D: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회전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W/A/S/D: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 이동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장전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F2/F3: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카메라 전환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CC8DF4-CBB5-95C2-E860-2F24FD8724BF}"/>
              </a:ext>
            </a:extLst>
          </p:cNvPr>
          <p:cNvSpPr txBox="1"/>
          <p:nvPr/>
        </p:nvSpPr>
        <p:spPr>
          <a:xfrm>
            <a:off x="6902367" y="4900003"/>
            <a:ext cx="4478843" cy="132343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CRTL: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사람의 특수 능력 사용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좌측 클릭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기체의 각도 회전 및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</a:t>
            </a:r>
            <a:b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 회전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855D16-FEDD-2EE5-CF78-E390394D33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340231" y="1482721"/>
            <a:ext cx="2130216" cy="3081515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CCD6782-972E-45BD-1156-F42FC4BD43F6}"/>
              </a:ext>
            </a:extLst>
          </p:cNvPr>
          <p:cNvSpPr txBox="1"/>
          <p:nvPr/>
        </p:nvSpPr>
        <p:spPr>
          <a:xfrm>
            <a:off x="720260" y="4536510"/>
            <a:ext cx="2670658" cy="283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10&gt;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E3E463-1F49-1D61-0FCA-7F36E2606EFC}"/>
              </a:ext>
            </a:extLst>
          </p:cNvPr>
          <p:cNvGrpSpPr/>
          <p:nvPr/>
        </p:nvGrpSpPr>
        <p:grpSpPr>
          <a:xfrm>
            <a:off x="677941" y="1389064"/>
            <a:ext cx="8463848" cy="3223070"/>
            <a:chOff x="798968" y="1624369"/>
            <a:chExt cx="8463848" cy="322307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E1DDB4F-EF3D-0DEB-9D97-74D9A3788E35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4453DCE-47EE-0F43-4865-8FF654A2E008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1" name="그림 10">
                  <a:extLst>
                    <a:ext uri="{FF2B5EF4-FFF2-40B4-BE49-F238E27FC236}">
                      <a16:creationId xmlns:a16="http://schemas.microsoft.com/office/drawing/2014/main" id="{0A03E5E5-6746-E3AD-54E0-BD8E2FA756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B60E992B-D70B-7635-DD98-10A5F3297537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2" name="사각형: 둥근 모서리 21">
                  <a:extLst>
                    <a:ext uri="{FF2B5EF4-FFF2-40B4-BE49-F238E27FC236}">
                      <a16:creationId xmlns:a16="http://schemas.microsoft.com/office/drawing/2014/main" id="{031FD582-34EF-3D86-668A-D8385EA8260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B873E810-3B4F-38B0-5926-FBEA464FEA54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사각형: 둥근 모서리 25">
                  <a:extLst>
                    <a:ext uri="{FF2B5EF4-FFF2-40B4-BE49-F238E27FC236}">
                      <a16:creationId xmlns:a16="http://schemas.microsoft.com/office/drawing/2014/main" id="{029B982C-4A81-8A43-EFBF-B19BDC99C513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EDEA6B0C-FA19-A0DE-88E3-3F2EC0BCA3ED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B4C1B9AC-6383-0000-ABD6-CD2FF1930A51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AF720060-EC34-1F71-5808-E21D6F26FADF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EA838D7-4453-B89E-46F6-F35E65C3476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9BCA6B8C-BC1E-87C1-4F5B-B961DB8F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20</a:t>
            </a:fld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BC4126-A9E5-A0B9-43D4-25007F656A12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1B0705-CE96-5A2A-5810-30C85CEB3C87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785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연구 목적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744F4C7-C8CC-650E-2A0D-FA4185738665}"/>
              </a:ext>
            </a:extLst>
          </p:cNvPr>
          <p:cNvGrpSpPr/>
          <p:nvPr/>
        </p:nvGrpSpPr>
        <p:grpSpPr>
          <a:xfrm>
            <a:off x="1416000" y="2070251"/>
            <a:ext cx="9360000" cy="3600000"/>
            <a:chOff x="1416000" y="1629000"/>
            <a:chExt cx="9360000" cy="36000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E5CD925-FB66-6D51-6F3A-A477DC70F6AE}"/>
                </a:ext>
              </a:extLst>
            </p:cNvPr>
            <p:cNvSpPr/>
            <p:nvPr/>
          </p:nvSpPr>
          <p:spPr>
            <a:xfrm>
              <a:off x="1416000" y="1629000"/>
              <a:ext cx="9360000" cy="3600000"/>
            </a:xfrm>
            <a:prstGeom prst="roundRect">
              <a:avLst/>
            </a:prstGeom>
            <a:solidFill>
              <a:srgbClr val="0F5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7237129-BC3D-F0A4-8795-833175E4D727}"/>
                </a:ext>
              </a:extLst>
            </p:cNvPr>
            <p:cNvSpPr txBox="1"/>
            <p:nvPr/>
          </p:nvSpPr>
          <p:spPr>
            <a:xfrm>
              <a:off x="1776000" y="2120949"/>
              <a:ext cx="8640000" cy="2616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Direct3D 12</a:t>
              </a:r>
              <a:r>
                <a:rPr lang="ko-KR" altLang="en-US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기반으로 </a:t>
              </a:r>
              <a:r>
                <a:rPr lang="en-US" altLang="ko-KR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3D</a:t>
              </a:r>
              <a:r>
                <a:rPr lang="ko-KR" altLang="en-US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게임을 만들어 게임 제작 능력을</a:t>
              </a:r>
              <a:br>
                <a:rPr lang="en-US" altLang="ko-KR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향상시킨다</a:t>
              </a:r>
              <a:r>
                <a:rPr lang="en-US" altLang="ko-KR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멀티 게임을 제작함으로써 </a:t>
              </a:r>
              <a:r>
                <a:rPr lang="en-US" altLang="ko-KR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IOCP</a:t>
              </a:r>
              <a:r>
                <a:rPr lang="ko-KR" altLang="en-US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활용해 서버를 구현하는 능력을 기른다</a:t>
              </a:r>
              <a:r>
                <a:rPr lang="en-US" altLang="ko-KR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서버와 클라이언트 간의 협업을 위한 프레임워크를 설계함으로써 프로젝트를 효율적으로 관리하는 능력을 기른다</a:t>
              </a:r>
              <a:r>
                <a:rPr lang="en-US" altLang="ko-KR" sz="24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pPr/>
              <a:t>3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1496043" y="5108594"/>
            <a:ext cx="91999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공중전과 지상전을 즐길 수 있는 게임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플레이어들과 함께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 안에 적 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모두 처치하고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목표 지역을 점령하는 멀티 게임</a:t>
            </a:r>
            <a:endParaRPr lang="en-US" altLang="ko-KR" sz="22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868675" y="4803763"/>
            <a:ext cx="645464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 algn="ctr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비행 화면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5EF30-5968-42BE-5E7F-ED14C86AC23E}"/>
              </a:ext>
            </a:extLst>
          </p:cNvPr>
          <p:cNvSpPr txBox="1"/>
          <p:nvPr/>
        </p:nvSpPr>
        <p:spPr>
          <a:xfrm>
            <a:off x="639468" y="1082716"/>
            <a:ext cx="161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+mj-ea"/>
                <a:ea typeface="+mj-ea"/>
              </a:rPr>
              <a:t>1) </a:t>
            </a:r>
            <a:r>
              <a:rPr lang="ko-KR" altLang="en-US">
                <a:latin typeface="+mj-ea"/>
                <a:ea typeface="+mj-ea"/>
              </a:rPr>
              <a:t>게임 정보</a:t>
            </a:r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FF1C0D4-4C97-8F08-970C-028D1F2AE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75" y="1377076"/>
            <a:ext cx="6454648" cy="34258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36AA5D-501B-33FF-C137-6C86AB723870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02643-99E1-591D-68DF-9D86E73E1423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4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>
            <a:cxnSpLocks/>
          </p:cNvCxnSpPr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EB22EE3-8D9F-A3A6-AB02-A8FE67E71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839081"/>
            <a:ext cx="6105296" cy="40623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0FD7A4-4046-3ADD-9C50-7CED9E6A07AF}"/>
              </a:ext>
            </a:extLst>
          </p:cNvPr>
          <p:cNvSpPr txBox="1"/>
          <p:nvPr/>
        </p:nvSpPr>
        <p:spPr>
          <a:xfrm>
            <a:off x="6881473" y="1839081"/>
            <a:ext cx="5231726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>
                <a:solidFill>
                  <a:srgbClr val="0F518E"/>
                </a:solidFill>
                <a:latin typeface="+mj-ea"/>
                <a:ea typeface="+mj-ea"/>
              </a:rPr>
              <a:t>&lt;</a:t>
            </a:r>
            <a:r>
              <a:rPr lang="ko-KR" altLang="en-US" sz="2000">
                <a:solidFill>
                  <a:srgbClr val="0F518E"/>
                </a:solidFill>
                <a:latin typeface="+mj-ea"/>
                <a:ea typeface="+mj-ea"/>
              </a:rPr>
              <a:t>맵</a:t>
            </a:r>
            <a:r>
              <a:rPr lang="en-US" altLang="ko-KR" sz="2000">
                <a:solidFill>
                  <a:srgbClr val="0F518E"/>
                </a:solidFill>
                <a:latin typeface="+mj-ea"/>
                <a:ea typeface="+mj-ea"/>
              </a:rPr>
              <a:t>&gt;</a:t>
            </a:r>
            <a:endParaRPr lang="en-US" altLang="ko-KR" sz="200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당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맵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스테이지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10km * 10km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크기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2000">
                <a:solidFill>
                  <a:srgbClr val="0F518E"/>
                </a:solidFill>
                <a:latin typeface="+mj-ea"/>
                <a:ea typeface="+mj-ea"/>
              </a:rPr>
              <a:t>&lt;</a:t>
            </a:r>
            <a:r>
              <a:rPr lang="ko-KR" altLang="en-US" sz="2000">
                <a:solidFill>
                  <a:srgbClr val="0F518E"/>
                </a:solidFill>
                <a:latin typeface="+mj-ea"/>
                <a:ea typeface="+mj-ea"/>
              </a:rPr>
              <a:t>오브젝트</a:t>
            </a:r>
            <a:r>
              <a:rPr lang="en-US" altLang="ko-KR" sz="2000">
                <a:solidFill>
                  <a:srgbClr val="0F518E"/>
                </a:solidFill>
                <a:latin typeface="+mj-ea"/>
                <a:ea typeface="+mj-ea"/>
              </a:rPr>
              <a:t>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기체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총알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및 미사일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지상전에서 사용되는 총알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수류탄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전투 시설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사격 벙커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지형에 따른 시설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전투 시설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폐건물 등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및 환경 오브젝트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500</a:t>
            </a:r>
            <a:r>
              <a:rPr lang="ko-KR" altLang="en-US" sz="2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오브젝트들이 존재</a:t>
            </a:r>
            <a:endParaRPr lang="en-US" altLang="ko-KR" sz="20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FB711-031D-C362-CB9D-041C2406B723}"/>
              </a:ext>
            </a:extLst>
          </p:cNvPr>
          <p:cNvSpPr txBox="1"/>
          <p:nvPr/>
        </p:nvSpPr>
        <p:spPr>
          <a:xfrm>
            <a:off x="776177" y="5901422"/>
            <a:ext cx="215345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2</a:t>
            </a:r>
            <a:r>
              <a:rPr lang="en-US" altLang="ko-KR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&gt; 1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스테이지 맵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E128323-6AC6-1192-BFE6-57199E1F5D28}"/>
              </a:ext>
            </a:extLst>
          </p:cNvPr>
          <p:cNvSpPr/>
          <p:nvPr/>
        </p:nvSpPr>
        <p:spPr>
          <a:xfrm rot="20018767">
            <a:off x="1702385" y="1950269"/>
            <a:ext cx="1279010" cy="767838"/>
          </a:xfrm>
          <a:prstGeom prst="ellipse">
            <a:avLst/>
          </a:prstGeom>
          <a:solidFill>
            <a:schemeClr val="accent1">
              <a:alpha val="16000"/>
            </a:schemeClr>
          </a:solidFill>
          <a:ln w="38100">
            <a:solidFill>
              <a:srgbClr val="6BC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63E703D-5315-A665-E2E5-D7AD276FEC80}"/>
              </a:ext>
            </a:extLst>
          </p:cNvPr>
          <p:cNvSpPr/>
          <p:nvPr/>
        </p:nvSpPr>
        <p:spPr>
          <a:xfrm rot="18121794">
            <a:off x="4425452" y="3726241"/>
            <a:ext cx="2358327" cy="1361243"/>
          </a:xfrm>
          <a:prstGeom prst="ellipse">
            <a:avLst/>
          </a:prstGeom>
          <a:solidFill>
            <a:schemeClr val="accent1">
              <a:alpha val="16000"/>
            </a:schemeClr>
          </a:solidFill>
          <a:ln w="38100">
            <a:solidFill>
              <a:srgbClr val="6BC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C3EAB-E926-7B83-D1F7-E7FA0D6A413B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FDAB1-AC3D-C799-5286-DB447D8430F8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1775B467-EA80-36A4-102C-D80297A636C1}"/>
              </a:ext>
            </a:extLst>
          </p:cNvPr>
          <p:cNvSpPr/>
          <p:nvPr/>
        </p:nvSpPr>
        <p:spPr>
          <a:xfrm rot="20018767">
            <a:off x="2255994" y="2432115"/>
            <a:ext cx="1492875" cy="767838"/>
          </a:xfrm>
          <a:prstGeom prst="ellipse">
            <a:avLst/>
          </a:prstGeom>
          <a:solidFill>
            <a:schemeClr val="accent1">
              <a:alpha val="16000"/>
            </a:schemeClr>
          </a:solidFill>
          <a:ln w="38100">
            <a:solidFill>
              <a:srgbClr val="6BC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D32187A-46A9-1E2F-4880-35F7763F4EC2}"/>
              </a:ext>
            </a:extLst>
          </p:cNvPr>
          <p:cNvSpPr/>
          <p:nvPr/>
        </p:nvSpPr>
        <p:spPr>
          <a:xfrm rot="18121794">
            <a:off x="5807688" y="4988528"/>
            <a:ext cx="1038888" cy="745668"/>
          </a:xfrm>
          <a:prstGeom prst="ellipse">
            <a:avLst/>
          </a:prstGeom>
          <a:solidFill>
            <a:schemeClr val="accent1">
              <a:alpha val="16000"/>
            </a:schemeClr>
          </a:solidFill>
          <a:ln w="38100">
            <a:solidFill>
              <a:srgbClr val="6BC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A5A04F-489D-697C-3FB0-3C5F279093CF}"/>
              </a:ext>
            </a:extLst>
          </p:cNvPr>
          <p:cNvSpPr txBox="1"/>
          <p:nvPr/>
        </p:nvSpPr>
        <p:spPr>
          <a:xfrm>
            <a:off x="639468" y="1082716"/>
            <a:ext cx="161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+mj-ea"/>
                <a:ea typeface="+mj-ea"/>
              </a:rPr>
              <a:t>1) </a:t>
            </a:r>
            <a:r>
              <a:rPr lang="ko-KR" altLang="en-US">
                <a:latin typeface="+mj-ea"/>
                <a:ea typeface="+mj-ea"/>
              </a:rPr>
              <a:t>게임 정보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FED2BE04-8AA1-B4A6-05C0-C8C01D76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5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1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>
                <a:latin typeface="+mj-ea"/>
                <a:ea typeface="+mj-ea"/>
              </a:rPr>
              <a:t>게임</a:t>
            </a:r>
            <a:r>
              <a:rPr lang="en-US" altLang="ko-KR">
                <a:latin typeface="+mj-ea"/>
                <a:ea typeface="+mj-ea"/>
              </a:rPr>
              <a:t> </a:t>
            </a:r>
            <a:r>
              <a:rPr lang="ko-KR" altLang="en-US">
                <a:latin typeface="+mj-ea"/>
                <a:ea typeface="+mj-ea"/>
              </a:rPr>
              <a:t>방법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C33278-61DD-8E47-A683-393F7F57E03D}"/>
              </a:ext>
            </a:extLst>
          </p:cNvPr>
          <p:cNvSpPr txBox="1"/>
          <p:nvPr/>
        </p:nvSpPr>
        <p:spPr>
          <a:xfrm>
            <a:off x="870966" y="1766089"/>
            <a:ext cx="10385298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총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개이며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스테이지를 깨면 이어서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넘어간다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헬기를 사용하는 공중전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2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스테이지는 사람으로 전투 시설을 부숴야 하는 </a:t>
            </a:r>
            <a:b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지상전으로 이루어져 있다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200" spc="-15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전 플레이어들은 헬기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 중 하나를 선택한다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헬기의 종류는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가지로 다음과 같다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내구성과 방어력이 높은 </a:t>
            </a:r>
            <a:r>
              <a:rPr lang="ko-KR" altLang="en-US" sz="2200" b="1" spc="-150">
                <a:solidFill>
                  <a:schemeClr val="accent6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거대한 헬기</a:t>
            </a:r>
            <a:endParaRPr lang="en-US" altLang="ko-KR" sz="2200" b="1" spc="-150">
              <a:solidFill>
                <a:schemeClr val="accent6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연사 속도가 빠른 </a:t>
            </a:r>
            <a:r>
              <a:rPr lang="ko-KR" altLang="en-US" sz="2200" b="1" spc="-150">
                <a:solidFill>
                  <a:srgbClr val="00B0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왜소한 헬기</a:t>
            </a:r>
            <a:endParaRPr lang="en-US" altLang="ko-KR" sz="2200" b="1" spc="-150">
              <a:solidFill>
                <a:srgbClr val="00B0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공격력이 뛰어난 </a:t>
            </a:r>
            <a:r>
              <a:rPr lang="ko-KR" altLang="en-US" sz="2200" b="1" spc="-15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폭격 헬기</a:t>
            </a:r>
            <a:endParaRPr lang="en-US" altLang="ko-KR" sz="2200" b="1" spc="-15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2200" spc="-15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헬기를 모든 플레이어가 골랐을 경우 게임이 시작한다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6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>
                <a:latin typeface="+mj-ea"/>
                <a:ea typeface="+mj-ea"/>
              </a:rPr>
              <a:t>게임</a:t>
            </a:r>
            <a:r>
              <a:rPr lang="en-US" altLang="ko-KR">
                <a:latin typeface="+mj-ea"/>
                <a:ea typeface="+mj-ea"/>
              </a:rPr>
              <a:t> </a:t>
            </a:r>
            <a:r>
              <a:rPr lang="ko-KR" altLang="en-US">
                <a:latin typeface="+mj-ea"/>
                <a:ea typeface="+mj-ea"/>
              </a:rPr>
              <a:t>방법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57FB-4578-171E-3368-0A3F8C673A3F}"/>
              </a:ext>
            </a:extLst>
          </p:cNvPr>
          <p:cNvSpPr txBox="1"/>
          <p:nvPr/>
        </p:nvSpPr>
        <p:spPr>
          <a:xfrm>
            <a:off x="870966" y="1773528"/>
            <a:ext cx="10385298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맵의 우측 하단에서 플레이어 팀이 리스폰하고 시작하며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좌측 상단에서 적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들과 매복한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들이 등장한다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플레이어는 모두 동일한 사람으로 플레이한다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전투 시설을 파괴하고 점령하는 것이 목표이다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플레이어는 총과 수류탄을 사용한다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200" spc="-15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200" spc="-15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적을 처치하면서 목표 지역에 도착 후 특정 시간동안 점거하고 있어야 점령이 완료된다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적을 모두 처치 조건과 점령 완료 조건이 충족 되었을 때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2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넘어가거나 승리하게 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플레이어는 공중전에서 헬기의 고유 특수 능력을 사용할 수 있다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1BCEF7EF-E6D5-0D95-9B52-27F6BE83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7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81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>
                <a:latin typeface="+mj-ea"/>
                <a:ea typeface="+mj-ea"/>
              </a:rPr>
              <a:t>게임</a:t>
            </a:r>
            <a:r>
              <a:rPr lang="en-US" altLang="ko-KR">
                <a:latin typeface="+mj-ea"/>
                <a:ea typeface="+mj-ea"/>
              </a:rPr>
              <a:t> </a:t>
            </a:r>
            <a:r>
              <a:rPr lang="ko-KR" altLang="en-US">
                <a:latin typeface="+mj-ea"/>
                <a:ea typeface="+mj-ea"/>
              </a:rPr>
              <a:t>방법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CCCE34-8E0F-F831-6EA3-85AE71B38106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CE44EA5-F8E2-761E-799A-E1C0223F1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072" y="1773528"/>
            <a:ext cx="3734071" cy="24622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966CF7-BE5D-7242-BB3F-0C64FF471FD0}"/>
              </a:ext>
            </a:extLst>
          </p:cNvPr>
          <p:cNvSpPr txBox="1"/>
          <p:nvPr/>
        </p:nvSpPr>
        <p:spPr>
          <a:xfrm>
            <a:off x="870966" y="1773528"/>
            <a:ext cx="6188364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비행 중 여러 장애물에 충돌하거나 적에 의해 공격을 맞을 경우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충돌 부위 별로 손상된 부위가 표시된다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손상된 특정 부위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엔진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파괴되거나 내구력이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되었을 때 플레이어는 사망하게 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사망했을 때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10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 뒤 리스폰 지역에서 부활하게 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 인원이 모두 사망상태일 때 임무 실패로 게임 오버가 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8</a:t>
            </a:fld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A57BC-F120-341B-F2FB-8AB24D869855}"/>
              </a:ext>
            </a:extLst>
          </p:cNvPr>
          <p:cNvSpPr txBox="1"/>
          <p:nvPr/>
        </p:nvSpPr>
        <p:spPr>
          <a:xfrm>
            <a:off x="7514328" y="4235737"/>
            <a:ext cx="2845912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3</a:t>
            </a:r>
            <a:r>
              <a:rPr lang="en-US" altLang="ko-KR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&gt; 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부위 별 손상 및 파괴 표시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13639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EFDD2DA9-56D9-8BB4-EB02-877A8D65F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644872"/>
              </p:ext>
            </p:extLst>
          </p:nvPr>
        </p:nvGraphicFramePr>
        <p:xfrm>
          <a:off x="883278" y="4272518"/>
          <a:ext cx="10425443" cy="1998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4204">
                  <a:extLst>
                    <a:ext uri="{9D8B030D-6E8A-4147-A177-3AD203B41FA5}">
                      <a16:colId xmlns:a16="http://schemas.microsoft.com/office/drawing/2014/main" val="1599542864"/>
                    </a:ext>
                  </a:extLst>
                </a:gridCol>
                <a:gridCol w="4172505">
                  <a:extLst>
                    <a:ext uri="{9D8B030D-6E8A-4147-A177-3AD203B41FA5}">
                      <a16:colId xmlns:a16="http://schemas.microsoft.com/office/drawing/2014/main" val="3985791480"/>
                    </a:ext>
                  </a:extLst>
                </a:gridCol>
                <a:gridCol w="4518734">
                  <a:extLst>
                    <a:ext uri="{9D8B030D-6E8A-4147-A177-3AD203B41FA5}">
                      <a16:colId xmlns:a16="http://schemas.microsoft.com/office/drawing/2014/main" val="513610538"/>
                    </a:ext>
                  </a:extLst>
                </a:gridCol>
              </a:tblGrid>
              <a:tr h="2957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게임 이름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유사점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차이점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19538350"/>
                  </a:ext>
                </a:extLst>
              </a:tr>
              <a:tr h="9612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Battle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Field 4</a:t>
                      </a: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공중전의 플레이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목표 지역에 도달하면 점령되는 방식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다른 플레이어들과 멀티로 협동 </a:t>
                      </a:r>
                      <a:r>
                        <a:rPr lang="en-US" altLang="ko-KR">
                          <a:latin typeface="+mj-ea"/>
                          <a:ea typeface="+mj-ea"/>
                        </a:rPr>
                        <a:t>pve 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가능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스테이지 형식으로 공중전 이후 지상전 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738591"/>
                  </a:ext>
                </a:extLst>
              </a:tr>
              <a:tr h="6718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War of</a:t>
                      </a:r>
                    </a:p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Warplanes</a:t>
                      </a: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전투기 간의 유도 미사일 같은 특수 능력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전투기 모델을 선택하여 플레이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83930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E719EAE-18FB-CDB6-AC9F-A7253ED9E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415577"/>
            <a:ext cx="4791584" cy="24546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F823C4-84F1-377A-99CA-D212CF34B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660" y="1415577"/>
            <a:ext cx="4798140" cy="24546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D1429-2D13-7D5F-F30E-20B54E3B6174}"/>
              </a:ext>
            </a:extLst>
          </p:cNvPr>
          <p:cNvSpPr txBox="1"/>
          <p:nvPr/>
        </p:nvSpPr>
        <p:spPr>
          <a:xfrm>
            <a:off x="776998" y="3867032"/>
            <a:ext cx="4790761" cy="283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4&gt; Battle Field 4,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 시 화면 인 게임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9ED33-BAB1-62FC-5E08-3568176DDCDE}"/>
              </a:ext>
            </a:extLst>
          </p:cNvPr>
          <p:cNvSpPr txBox="1"/>
          <p:nvPr/>
        </p:nvSpPr>
        <p:spPr>
          <a:xfrm>
            <a:off x="6426200" y="3867468"/>
            <a:ext cx="5875607" cy="283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5&gt; World of Warplanes,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 특수 능력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지역에 폭탄 떨어트리는 화면 인 게임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9C8AB-AA34-876A-6AB9-238D4CFB732A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유사 게임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75BD1A-5EA5-192E-5993-031EF65E384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b="1" smtClean="0">
                <a:solidFill>
                  <a:schemeClr val="tx1"/>
                </a:solidFill>
              </a:rPr>
              <a:t>9</a:t>
            </a:fld>
            <a:endParaRPr lang="ko-KR" alt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3054</TotalTime>
  <Words>1505</Words>
  <Application>Microsoft Office PowerPoint</Application>
  <PresentationFormat>와이드스크린</PresentationFormat>
  <Paragraphs>356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나눔스퀘어 Bold</vt:lpstr>
      <vt:lpstr>나눔스퀘어 ExtraBold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53</cp:revision>
  <dcterms:created xsi:type="dcterms:W3CDTF">2021-02-14T00:18:03Z</dcterms:created>
  <dcterms:modified xsi:type="dcterms:W3CDTF">2022-11-27T15:25:06Z</dcterms:modified>
</cp:coreProperties>
</file>

<file path=docProps/thumbnail.jpeg>
</file>